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vrama91/cider" TargetMode="External"/><Relationship Id="rId4" Type="http://schemas.openxmlformats.org/officeDocument/2006/relationships/hyperlink" Target="https://github.com/tensorflow/models/tree/master/research/skip_though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312751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Networks and Fuzzy Logic - BITS F312</a:t>
            </a:r>
            <a:endParaRPr sz="26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729452" y="2445939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Text-guided Attention Model for Image Captioning</a:t>
            </a:r>
            <a:endParaRPr sz="2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Submitted By: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Vikram Nitin (2015A7PS0042P)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Rohan Saxena (2015A7TS0017P)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Naveen Venkat (2015A7PS0078P)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Text-guided Model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73" y="1334775"/>
            <a:ext cx="7419044" cy="32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the Network</a:t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397827"/>
            <a:ext cx="8832300" cy="31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on MS-COCO Dataset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88" y="1508251"/>
            <a:ext cx="8252626" cy="30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12625" y="4633000"/>
            <a:ext cx="3070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= best, blue = second best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on COCO image captioning challenge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8" y="1542100"/>
            <a:ext cx="8742026" cy="2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12625" y="4633000"/>
            <a:ext cx="3070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= best, blue = second best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39350"/>
            <a:ext cx="7762874" cy="50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425" y="277300"/>
            <a:ext cx="6195149" cy="34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703150" y="3951300"/>
            <a:ext cx="5677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two women and a young girl pose in a kitchen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25" y="141050"/>
            <a:ext cx="6531552" cy="36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759925" y="4042125"/>
            <a:ext cx="5620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 man sitting in a chair talking on a cell phone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50" y="141025"/>
            <a:ext cx="7177502" cy="403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1635025" y="4326000"/>
            <a:ext cx="55749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 man in a suit and bow tie looking at the camera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guided method provides “exemplar-based” learning method.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Guidance captions highlight the relevant regions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set of consensus captions can be exploited to reduce noise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 captioning produces textual description of the image</a:t>
            </a:r>
            <a:endParaRPr sz="160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25" y="1627450"/>
            <a:ext cx="1842300" cy="275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922225" y="4441100"/>
            <a:ext cx="18423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giraffe is walking in a grassy field”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350" y="1627450"/>
            <a:ext cx="2374275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6391766" y="3580350"/>
            <a:ext cx="24222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pizza is kept on a plate”</a:t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138" y="1627450"/>
            <a:ext cx="2751733" cy="20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196151" y="3743475"/>
            <a:ext cx="26670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donut is kept on the table”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based method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Focus </a:t>
            </a:r>
            <a:r>
              <a:rPr lang="en"/>
              <a:t>only on the</a:t>
            </a:r>
            <a:r>
              <a:rPr b="1" lang="en"/>
              <a:t> relevant locations </a:t>
            </a:r>
            <a:r>
              <a:rPr lang="en"/>
              <a:t>while generating the captions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Blur </a:t>
            </a:r>
            <a:r>
              <a:rPr lang="en"/>
              <a:t>out </a:t>
            </a:r>
            <a:r>
              <a:rPr b="1" lang="en"/>
              <a:t>other regions</a:t>
            </a:r>
            <a:endParaRPr b="1"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801" y="2262050"/>
            <a:ext cx="2056650" cy="204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450" y="2271575"/>
            <a:ext cx="2056650" cy="20356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1573750" y="4249150"/>
            <a:ext cx="2168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</a:t>
            </a:r>
            <a:r>
              <a:rPr b="1" lang="en"/>
              <a:t>woman </a:t>
            </a:r>
            <a:r>
              <a:rPr lang="en"/>
              <a:t>riding a </a:t>
            </a:r>
            <a:r>
              <a:rPr b="1" lang="en"/>
              <a:t>bike </a:t>
            </a:r>
            <a:r>
              <a:rPr lang="en"/>
              <a:t>down a </a:t>
            </a:r>
            <a:r>
              <a:rPr b="1" lang="en"/>
              <a:t>street </a:t>
            </a:r>
            <a:r>
              <a:rPr lang="en"/>
              <a:t>with an </a:t>
            </a:r>
            <a:r>
              <a:rPr b="1" lang="en"/>
              <a:t>umbrella</a:t>
            </a:r>
            <a:r>
              <a:rPr lang="en"/>
              <a:t>”</a:t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5393000" y="2953700"/>
            <a:ext cx="902100" cy="1439400"/>
          </a:xfrm>
          <a:prstGeom prst="ellipse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4989975" y="4431475"/>
            <a:ext cx="20565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Whiteness: degree of importance of 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Guided Attention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“guidance captions” which can be retrieved from </a:t>
            </a:r>
            <a:r>
              <a:rPr b="1" lang="en"/>
              <a:t>similar images</a:t>
            </a:r>
            <a:r>
              <a:rPr lang="en"/>
              <a:t>, to </a:t>
            </a:r>
            <a:r>
              <a:rPr b="1" lang="en"/>
              <a:t>guide the attention</a:t>
            </a:r>
            <a:r>
              <a:rPr lang="en"/>
              <a:t> to specific regions of the image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00" y="2045975"/>
            <a:ext cx="3949050" cy="27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of Problem &amp; Objectives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features from image that helps captioning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b="1" lang="en"/>
              <a:t>guidance captions </a:t>
            </a:r>
            <a:r>
              <a:rPr lang="en"/>
              <a:t>to improve the accuracy of captions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these two, pass through an attention model, give to decoder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Decoder will generate captions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the accuracy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Data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MS-COCO dataset (2014) : 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123,287 images (82,783 training images and 40,504 validation images)</a:t>
            </a:r>
            <a:endParaRPr b="1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cocodataset.org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Keras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Tensorflow (backend)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CIDEr ( adapted form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https://github.com/vrama91/cider</a:t>
            </a:r>
            <a:r>
              <a:rPr lang="en"/>
              <a:t> 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Skip-Thought Vectors (Tensorflow provided: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https://github.com/tensorflow/models/tree/master/research/skip_thoughts</a:t>
            </a:r>
            <a:r>
              <a:rPr lang="en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NLTK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</a:t>
            </a:r>
            <a:r>
              <a:rPr b="1" lang="en"/>
              <a:t>features</a:t>
            </a:r>
            <a:r>
              <a:rPr lang="en"/>
              <a:t> out of the image using convolution operation</a:t>
            </a:r>
            <a:endParaRPr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CNNs used for analysis: </a:t>
            </a:r>
            <a:r>
              <a:rPr lang="en"/>
              <a:t>VGG-FCN, Resnet-101</a:t>
            </a:r>
            <a:endParaRPr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CNNs are fine tuned on MS-COCO dataset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300" y="2461275"/>
            <a:ext cx="33718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Caption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Nearest neighbors approach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</a:t>
            </a:r>
            <a:r>
              <a:rPr lang="en" sz="1400"/>
              <a:t>isually similar images tend to share the </a:t>
            </a:r>
            <a:br>
              <a:rPr lang="en" sz="1400"/>
            </a:br>
            <a:r>
              <a:rPr lang="en" sz="1400"/>
              <a:t>salient objects and events that are often </a:t>
            </a:r>
            <a:br>
              <a:rPr lang="en" sz="1400"/>
            </a:br>
            <a:r>
              <a:rPr lang="en" sz="1400"/>
              <a:t>described in their captions</a:t>
            </a:r>
            <a:endParaRPr sz="1400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800" y="1194000"/>
            <a:ext cx="439102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5" y="2494000"/>
            <a:ext cx="34362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82325" y="3567825"/>
            <a:ext cx="3099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Sim(ci, c’) : CIDEr similarity score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604550" y="3137025"/>
            <a:ext cx="2955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baseline="-25000" lang="en"/>
              <a:t>NN</a:t>
            </a:r>
            <a:r>
              <a:rPr lang="en"/>
              <a:t> : set of all closest captions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